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 id="304" r:id="rId49"/>
    <p:sldId id="305" r:id="rId50"/>
    <p:sldId id="306" r:id="rId51"/>
    <p:sldId id="307" r:id="rId52"/>
    <p:sldId id="308" r:id="rId53"/>
    <p:sldId id="309" r:id="rId54"/>
    <p:sldId id="310" r:id="rId55"/>
    <p:sldId id="311" r:id="rId5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 id="304"/>
            <p14:sldId id="305"/>
            <p14:sldId id="306"/>
            <p14:sldId id="307"/>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36E03-0C14-447D-AADA-3A1E0AD0CC05}" v="32" dt="2024-10-21T14:38:31.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61" d="100"/>
          <a:sy n="61" d="100"/>
        </p:scale>
        <p:origin x="30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10/28/2024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10/28/2024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03.wdp"/><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52.png"/><Relationship Id="rId1" Type="http://schemas.openxmlformats.org/officeDocument/2006/relationships/slideLayout" Target="../slideLayouts/slideLayout7.xml"/><Relationship Id="rId5" Type="http://schemas.microsoft.com/office/2007/relationships/hdphoto" Target="../media/hdphoto105.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microsoft.com/office/2007/relationships/hdphoto" Target="../media/hdphoto106.wdp"/><Relationship Id="rId7" Type="http://schemas.microsoft.com/office/2007/relationships/hdphoto" Target="../media/hdphoto108.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6.png"/><Relationship Id="rId5" Type="http://schemas.microsoft.com/office/2007/relationships/hdphoto" Target="../media/hdphoto107.wdp"/><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microsoft.com/office/2007/relationships/hdphoto" Target="../media/hdphoto109.wdp"/><Relationship Id="rId7" Type="http://schemas.microsoft.com/office/2007/relationships/hdphoto" Target="../media/hdphoto111.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png"/><Relationship Id="rId5" Type="http://schemas.microsoft.com/office/2007/relationships/hdphoto" Target="../media/hdphoto110.wdp"/><Relationship Id="rId4" Type="http://schemas.openxmlformats.org/officeDocument/2006/relationships/image" Target="../media/image158.png"/></Relationships>
</file>

<file path=ppt/slides/_rels/slide51.xml.rels><?xml version="1.0" encoding="UTF-8" standalone="yes"?>
<Relationships xmlns="http://schemas.openxmlformats.org/package/2006/relationships"><Relationship Id="rId8" Type="http://schemas.openxmlformats.org/officeDocument/2006/relationships/image" Target="../media/image163.png"/><Relationship Id="rId3" Type="http://schemas.microsoft.com/office/2007/relationships/hdphoto" Target="../media/hdphoto112.wdp"/><Relationship Id="rId7" Type="http://schemas.microsoft.com/office/2007/relationships/hdphoto" Target="../media/hdphoto114.wdp"/><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2.png"/><Relationship Id="rId11" Type="http://schemas.microsoft.com/office/2007/relationships/hdphoto" Target="../media/hdphoto116.wdp"/><Relationship Id="rId5" Type="http://schemas.microsoft.com/office/2007/relationships/hdphoto" Target="../media/hdphoto113.wdp"/><Relationship Id="rId10" Type="http://schemas.openxmlformats.org/officeDocument/2006/relationships/image" Target="../media/image164.png"/><Relationship Id="rId4" Type="http://schemas.openxmlformats.org/officeDocument/2006/relationships/image" Target="../media/image161.png"/><Relationship Id="rId9" Type="http://schemas.microsoft.com/office/2007/relationships/hdphoto" Target="../media/hdphoto115.wdp"/></Relationships>
</file>

<file path=ppt/slides/_rels/slide52.xml.rels><?xml version="1.0" encoding="UTF-8" standalone="yes"?>
<Relationships xmlns="http://schemas.openxmlformats.org/package/2006/relationships"><Relationship Id="rId8" Type="http://schemas.openxmlformats.org/officeDocument/2006/relationships/image" Target="../media/image168.png"/><Relationship Id="rId3" Type="http://schemas.microsoft.com/office/2007/relationships/hdphoto" Target="../media/hdphoto117.wdp"/><Relationship Id="rId7" Type="http://schemas.microsoft.com/office/2007/relationships/hdphoto" Target="../media/hdphoto119.wdp"/><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7.png"/><Relationship Id="rId11" Type="http://schemas.microsoft.com/office/2007/relationships/hdphoto" Target="../media/hdphoto121.wdp"/><Relationship Id="rId5" Type="http://schemas.microsoft.com/office/2007/relationships/hdphoto" Target="../media/hdphoto118.wdp"/><Relationship Id="rId10" Type="http://schemas.openxmlformats.org/officeDocument/2006/relationships/image" Target="../media/image169.png"/><Relationship Id="rId4" Type="http://schemas.openxmlformats.org/officeDocument/2006/relationships/image" Target="../media/image166.png"/><Relationship Id="rId9" Type="http://schemas.microsoft.com/office/2007/relationships/hdphoto" Target="../media/hdphoto120.wdp"/></Relationships>
</file>

<file path=ppt/slides/_rels/slide53.xml.rels><?xml version="1.0" encoding="UTF-8" standalone="yes"?>
<Relationships xmlns="http://schemas.openxmlformats.org/package/2006/relationships"><Relationship Id="rId3" Type="http://schemas.microsoft.com/office/2007/relationships/hdphoto" Target="../media/hdphoto122.wdp"/><Relationship Id="rId7" Type="http://schemas.microsoft.com/office/2007/relationships/hdphoto" Target="../media/hdphoto124.wdp"/><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2.png"/><Relationship Id="rId5" Type="http://schemas.microsoft.com/office/2007/relationships/hdphoto" Target="../media/hdphoto123.wdp"/><Relationship Id="rId4" Type="http://schemas.openxmlformats.org/officeDocument/2006/relationships/image" Target="../media/image171.png"/></Relationships>
</file>

<file path=ppt/slides/_rels/slide54.xml.rels><?xml version="1.0" encoding="UTF-8" standalone="yes"?>
<Relationships xmlns="http://schemas.openxmlformats.org/package/2006/relationships"><Relationship Id="rId3" Type="http://schemas.microsoft.com/office/2007/relationships/hdphoto" Target="../media/hdphoto125.wdp"/><Relationship Id="rId7" Type="http://schemas.microsoft.com/office/2007/relationships/hdphoto" Target="../media/hdphoto127.wdp"/><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5.png"/><Relationship Id="rId5" Type="http://schemas.microsoft.com/office/2007/relationships/hdphoto" Target="../media/hdphoto126.wdp"/><Relationship Id="rId4" Type="http://schemas.openxmlformats.org/officeDocument/2006/relationships/image" Target="../media/image174.png"/></Relationships>
</file>

<file path=ppt/slides/_rels/slide55.xml.rels><?xml version="1.0" encoding="UTF-8" standalone="yes"?>
<Relationships xmlns="http://schemas.openxmlformats.org/package/2006/relationships"><Relationship Id="rId3" Type="http://schemas.microsoft.com/office/2007/relationships/hdphoto" Target="../media/hdphoto128.wdp"/><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1349115"/>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1693888"/>
            <a:ext cx="8686800" cy="4247317"/>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a:p>
            <a:r>
              <a:rPr lang="en-US" dirty="0"/>
              <a:t>This method is not that great when you have multiple conditions on both boundaries</a:t>
            </a:r>
          </a:p>
          <a:p>
            <a:endParaRPr lang="en-US" dirty="0"/>
          </a:p>
          <a:p>
            <a:r>
              <a:rPr lang="en-US" dirty="0"/>
              <a:t>This method is also great for nonlinear ODEs where you have more than 1 solution, because you can visualize them on a graph before using fzero</a:t>
            </a:r>
          </a:p>
          <a:p>
            <a:endParaRPr lang="en-US" dirty="0"/>
          </a:p>
          <a:p>
            <a:r>
              <a:rPr lang="en-US" dirty="0"/>
              <a:t>You can also use this to solve ODE’s backwards if you have more information at the higher t or x value</a:t>
            </a:r>
          </a:p>
        </p:txBody>
      </p:sp>
      <p:sp>
        <p:nvSpPr>
          <p:cNvPr id="6" name="TextBox 5">
            <a:extLst>
              <a:ext uri="{FF2B5EF4-FFF2-40B4-BE49-F238E27FC236}">
                <a16:creationId xmlns:a16="http://schemas.microsoft.com/office/drawing/2014/main" id="{652F2DFD-5637-51C4-FC1D-5767346144B4}"/>
              </a:ext>
            </a:extLst>
          </p:cNvPr>
          <p:cNvSpPr txBox="1"/>
          <p:nvPr/>
        </p:nvSpPr>
        <p:spPr>
          <a:xfrm>
            <a:off x="173421" y="6164318"/>
            <a:ext cx="4159344" cy="369332"/>
          </a:xfrm>
          <a:prstGeom prst="rect">
            <a:avLst/>
          </a:prstGeom>
          <a:noFill/>
        </p:spPr>
        <p:txBody>
          <a:bodyPr wrap="none" rtlCol="0">
            <a:spAutoFit/>
          </a:bodyPr>
          <a:lstStyle/>
          <a:p>
            <a:r>
              <a:rPr lang="en-US" dirty="0"/>
              <a:t>Direct Method (finite difference method)</a:t>
            </a:r>
          </a:p>
        </p:txBody>
      </p:sp>
      <p:pic>
        <p:nvPicPr>
          <p:cNvPr id="8" name="Picture 7">
            <a:extLst>
              <a:ext uri="{FF2B5EF4-FFF2-40B4-BE49-F238E27FC236}">
                <a16:creationId xmlns:a16="http://schemas.microsoft.com/office/drawing/2014/main" id="{9947FC1F-4312-A936-3DC4-6842DD260E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94226" y="6774731"/>
            <a:ext cx="6887536" cy="2457793"/>
          </a:xfrm>
          <a:prstGeom prst="rect">
            <a:avLst/>
          </a:prstGeom>
        </p:spPr>
      </p:pic>
      <p:sp>
        <p:nvSpPr>
          <p:cNvPr id="10" name="TextBox 9">
            <a:extLst>
              <a:ext uri="{FF2B5EF4-FFF2-40B4-BE49-F238E27FC236}">
                <a16:creationId xmlns:a16="http://schemas.microsoft.com/office/drawing/2014/main" id="{E26C07F4-86B4-8A82-90F1-86442536607E}"/>
              </a:ext>
            </a:extLst>
          </p:cNvPr>
          <p:cNvSpPr txBox="1"/>
          <p:nvPr/>
        </p:nvSpPr>
        <p:spPr>
          <a:xfrm>
            <a:off x="409902" y="9317421"/>
            <a:ext cx="8008883" cy="646331"/>
          </a:xfrm>
          <a:prstGeom prst="rect">
            <a:avLst/>
          </a:prstGeom>
          <a:noFill/>
        </p:spPr>
        <p:txBody>
          <a:bodyPr wrap="square" rtlCol="0">
            <a:spAutoFit/>
          </a:bodyPr>
          <a:lstStyle/>
          <a:p>
            <a:r>
              <a:rPr lang="en-US" dirty="0"/>
              <a:t>Basically, set up a large system of equations, then solve it using the backslash operation</a:t>
            </a:r>
          </a:p>
        </p:txBody>
      </p:sp>
    </p:spTree>
    <p:extLst>
      <p:ext uri="{BB962C8B-B14F-4D97-AF65-F5344CB8AC3E}">
        <p14:creationId xmlns:p14="http://schemas.microsoft.com/office/powerpoint/2010/main" val="31573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1C7ED-4096-D53E-F259-11C69E4254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1529" y="3619687"/>
            <a:ext cx="7335274" cy="4972519"/>
          </a:xfrm>
          <a:prstGeom prst="rect">
            <a:avLst/>
          </a:prstGeom>
        </p:spPr>
      </p:pic>
      <p:pic>
        <p:nvPicPr>
          <p:cNvPr id="12" name="Picture 11">
            <a:extLst>
              <a:ext uri="{FF2B5EF4-FFF2-40B4-BE49-F238E27FC236}">
                <a16:creationId xmlns:a16="http://schemas.microsoft.com/office/drawing/2014/main" id="{2C8473CB-41F7-0694-49F0-C5AD903616E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784513" y="220716"/>
            <a:ext cx="6315956" cy="3378418"/>
          </a:xfrm>
          <a:prstGeom prst="rect">
            <a:avLst/>
          </a:prstGeom>
        </p:spPr>
      </p:pic>
      <p:sp>
        <p:nvSpPr>
          <p:cNvPr id="13" name="TextBox 12">
            <a:extLst>
              <a:ext uri="{FF2B5EF4-FFF2-40B4-BE49-F238E27FC236}">
                <a16:creationId xmlns:a16="http://schemas.microsoft.com/office/drawing/2014/main" id="{4E7808A6-B9F6-7C5B-FAF7-B2535C885B0E}"/>
              </a:ext>
            </a:extLst>
          </p:cNvPr>
          <p:cNvSpPr txBox="1"/>
          <p:nvPr/>
        </p:nvSpPr>
        <p:spPr>
          <a:xfrm>
            <a:off x="457200" y="378373"/>
            <a:ext cx="1111458"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4869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F9E43-83A5-3C48-43D5-85104F9F966A}"/>
              </a:ext>
            </a:extLst>
          </p:cNvPr>
          <p:cNvSpPr txBox="1"/>
          <p:nvPr/>
        </p:nvSpPr>
        <p:spPr>
          <a:xfrm>
            <a:off x="2270236" y="5722883"/>
            <a:ext cx="4735335" cy="369332"/>
          </a:xfrm>
          <a:prstGeom prst="rect">
            <a:avLst/>
          </a:prstGeom>
          <a:noFill/>
        </p:spPr>
        <p:txBody>
          <a:bodyPr wrap="none" rtlCol="0">
            <a:spAutoFit/>
          </a:bodyPr>
          <a:lstStyle/>
          <a:p>
            <a:r>
              <a:rPr lang="en-US" dirty="0"/>
              <a:t>This simplifies to a system of linear equations</a:t>
            </a:r>
          </a:p>
        </p:txBody>
      </p:sp>
      <p:pic>
        <p:nvPicPr>
          <p:cNvPr id="4" name="Picture 3">
            <a:extLst>
              <a:ext uri="{FF2B5EF4-FFF2-40B4-BE49-F238E27FC236}">
                <a16:creationId xmlns:a16="http://schemas.microsoft.com/office/drawing/2014/main" id="{EBB21CB1-C9DA-A1C1-1986-AA89BD5EF8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9625" y="5975054"/>
            <a:ext cx="6439799" cy="3458058"/>
          </a:xfrm>
          <a:prstGeom prst="rect">
            <a:avLst/>
          </a:prstGeom>
        </p:spPr>
      </p:pic>
      <p:sp>
        <p:nvSpPr>
          <p:cNvPr id="5" name="TextBox 4">
            <a:extLst>
              <a:ext uri="{FF2B5EF4-FFF2-40B4-BE49-F238E27FC236}">
                <a16:creationId xmlns:a16="http://schemas.microsoft.com/office/drawing/2014/main" id="{5400358E-CE71-0365-E5C9-30BD61699D1F}"/>
              </a:ext>
            </a:extLst>
          </p:cNvPr>
          <p:cNvSpPr txBox="1"/>
          <p:nvPr/>
        </p:nvSpPr>
        <p:spPr>
          <a:xfrm>
            <a:off x="2112580" y="9348952"/>
            <a:ext cx="4745210" cy="369332"/>
          </a:xfrm>
          <a:prstGeom prst="rect">
            <a:avLst/>
          </a:prstGeom>
          <a:noFill/>
        </p:spPr>
        <p:txBody>
          <a:bodyPr wrap="none" rtlCol="0">
            <a:spAutoFit/>
          </a:bodyPr>
          <a:lstStyle/>
          <a:p>
            <a:r>
              <a:rPr lang="en-US" dirty="0"/>
              <a:t>What if the initial conditions are in terms of y’?</a:t>
            </a:r>
          </a:p>
        </p:txBody>
      </p:sp>
      <p:pic>
        <p:nvPicPr>
          <p:cNvPr id="7" name="Picture 6">
            <a:extLst>
              <a:ext uri="{FF2B5EF4-FFF2-40B4-BE49-F238E27FC236}">
                <a16:creationId xmlns:a16="http://schemas.microsoft.com/office/drawing/2014/main" id="{4525F3A4-CD19-4AD4-33B6-F9BE55047B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05264" y="9648497"/>
            <a:ext cx="6984535" cy="2281543"/>
          </a:xfrm>
          <a:prstGeom prst="rect">
            <a:avLst/>
          </a:prstGeom>
        </p:spPr>
      </p:pic>
      <p:pic>
        <p:nvPicPr>
          <p:cNvPr id="3" name="Picture 2">
            <a:extLst>
              <a:ext uri="{FF2B5EF4-FFF2-40B4-BE49-F238E27FC236}">
                <a16:creationId xmlns:a16="http://schemas.microsoft.com/office/drawing/2014/main" id="{3DDC03D8-AF7E-3CB1-2663-CD1D09C5685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543336" y="204952"/>
            <a:ext cx="6119715" cy="5171090"/>
          </a:xfrm>
          <a:prstGeom prst="rect">
            <a:avLst/>
          </a:prstGeom>
        </p:spPr>
      </p:pic>
    </p:spTree>
    <p:extLst>
      <p:ext uri="{BB962C8B-B14F-4D97-AF65-F5344CB8AC3E}">
        <p14:creationId xmlns:p14="http://schemas.microsoft.com/office/powerpoint/2010/main" val="342773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B5D5-3585-3FF2-4A21-0514A44479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975" y="5980900"/>
            <a:ext cx="6516009" cy="2857899"/>
          </a:xfrm>
          <a:prstGeom prst="rect">
            <a:avLst/>
          </a:prstGeom>
        </p:spPr>
      </p:pic>
      <p:sp>
        <p:nvSpPr>
          <p:cNvPr id="4" name="TextBox 3">
            <a:extLst>
              <a:ext uri="{FF2B5EF4-FFF2-40B4-BE49-F238E27FC236}">
                <a16:creationId xmlns:a16="http://schemas.microsoft.com/office/drawing/2014/main" id="{CA08470D-E188-2730-24AD-A2EF9BD2B9A6}"/>
              </a:ext>
            </a:extLst>
          </p:cNvPr>
          <p:cNvSpPr txBox="1"/>
          <p:nvPr/>
        </p:nvSpPr>
        <p:spPr>
          <a:xfrm>
            <a:off x="1481959" y="5554774"/>
            <a:ext cx="5770554" cy="369332"/>
          </a:xfrm>
          <a:prstGeom prst="rect">
            <a:avLst/>
          </a:prstGeom>
          <a:noFill/>
        </p:spPr>
        <p:txBody>
          <a:bodyPr wrap="none" rtlCol="0">
            <a:spAutoFit/>
          </a:bodyPr>
          <a:lstStyle/>
          <a:p>
            <a:r>
              <a:rPr lang="en-US" dirty="0"/>
              <a:t>Accuracy: (shooting method is better in this department)</a:t>
            </a:r>
          </a:p>
        </p:txBody>
      </p:sp>
      <p:sp>
        <p:nvSpPr>
          <p:cNvPr id="5" name="TextBox 4">
            <a:extLst>
              <a:ext uri="{FF2B5EF4-FFF2-40B4-BE49-F238E27FC236}">
                <a16:creationId xmlns:a16="http://schemas.microsoft.com/office/drawing/2014/main" id="{C368D378-4F3A-34BF-48CA-E00EF0C0086B}"/>
              </a:ext>
            </a:extLst>
          </p:cNvPr>
          <p:cNvSpPr txBox="1"/>
          <p:nvPr/>
        </p:nvSpPr>
        <p:spPr>
          <a:xfrm>
            <a:off x="472966" y="9117781"/>
            <a:ext cx="7362497" cy="646331"/>
          </a:xfrm>
          <a:prstGeom prst="rect">
            <a:avLst/>
          </a:prstGeom>
          <a:noFill/>
        </p:spPr>
        <p:txBody>
          <a:bodyPr wrap="square" rtlCol="0">
            <a:spAutoFit/>
          </a:bodyPr>
          <a:lstStyle/>
          <a:p>
            <a:r>
              <a:rPr lang="en-US" dirty="0"/>
              <a:t>SOR method: move everything on the equation over so it is in terms of Yi and then use gauss-seidel method</a:t>
            </a:r>
          </a:p>
        </p:txBody>
      </p:sp>
      <p:pic>
        <p:nvPicPr>
          <p:cNvPr id="7" name="Picture 6">
            <a:extLst>
              <a:ext uri="{FF2B5EF4-FFF2-40B4-BE49-F238E27FC236}">
                <a16:creationId xmlns:a16="http://schemas.microsoft.com/office/drawing/2014/main" id="{D75A7ECD-B429-F1A6-4573-5E99A5E08D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463360" y="10046521"/>
            <a:ext cx="5287113" cy="1600423"/>
          </a:xfrm>
          <a:prstGeom prst="rect">
            <a:avLst/>
          </a:prstGeom>
        </p:spPr>
      </p:pic>
      <p:sp>
        <p:nvSpPr>
          <p:cNvPr id="8" name="TextBox 7">
            <a:extLst>
              <a:ext uri="{FF2B5EF4-FFF2-40B4-BE49-F238E27FC236}">
                <a16:creationId xmlns:a16="http://schemas.microsoft.com/office/drawing/2014/main" id="{E6034992-70CE-37E1-7050-61767C42E0AF}"/>
              </a:ext>
            </a:extLst>
          </p:cNvPr>
          <p:cNvSpPr txBox="1"/>
          <p:nvPr/>
        </p:nvSpPr>
        <p:spPr>
          <a:xfrm>
            <a:off x="788276" y="11545669"/>
            <a:ext cx="7330966" cy="646331"/>
          </a:xfrm>
          <a:prstGeom prst="rect">
            <a:avLst/>
          </a:prstGeom>
          <a:noFill/>
        </p:spPr>
        <p:txBody>
          <a:bodyPr wrap="square" rtlCol="0">
            <a:spAutoFit/>
          </a:bodyPr>
          <a:lstStyle/>
          <a:p>
            <a:r>
              <a:rPr lang="en-US" dirty="0"/>
              <a:t>For highly nonlinear problems, the solution will not converge and still has error issues like regular finite difference method</a:t>
            </a:r>
          </a:p>
        </p:txBody>
      </p:sp>
      <p:sp>
        <p:nvSpPr>
          <p:cNvPr id="2" name="TextBox 1">
            <a:extLst>
              <a:ext uri="{FF2B5EF4-FFF2-40B4-BE49-F238E27FC236}">
                <a16:creationId xmlns:a16="http://schemas.microsoft.com/office/drawing/2014/main" id="{37E8A1E4-7787-CC04-A13E-499FBEB5F108}"/>
              </a:ext>
            </a:extLst>
          </p:cNvPr>
          <p:cNvSpPr txBox="1"/>
          <p:nvPr/>
        </p:nvSpPr>
        <p:spPr>
          <a:xfrm>
            <a:off x="1608084" y="662151"/>
            <a:ext cx="5201617" cy="369332"/>
          </a:xfrm>
          <a:prstGeom prst="rect">
            <a:avLst/>
          </a:prstGeom>
          <a:noFill/>
        </p:spPr>
        <p:txBody>
          <a:bodyPr wrap="none" rtlCol="0">
            <a:spAutoFit/>
          </a:bodyPr>
          <a:lstStyle/>
          <a:p>
            <a:r>
              <a:rPr lang="en-US" dirty="0"/>
              <a:t>Use forward or backwards finite difference formula</a:t>
            </a:r>
          </a:p>
        </p:txBody>
      </p:sp>
      <p:pic>
        <p:nvPicPr>
          <p:cNvPr id="10" name="Picture 9">
            <a:extLst>
              <a:ext uri="{FF2B5EF4-FFF2-40B4-BE49-F238E27FC236}">
                <a16:creationId xmlns:a16="http://schemas.microsoft.com/office/drawing/2014/main" id="{8BC1EF0E-9FB1-F519-7EA2-9216D74587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77549" y="1759085"/>
            <a:ext cx="7468642" cy="3534268"/>
          </a:xfrm>
          <a:prstGeom prst="rect">
            <a:avLst/>
          </a:prstGeom>
        </p:spPr>
      </p:pic>
      <p:sp>
        <p:nvSpPr>
          <p:cNvPr id="11" name="TextBox 10">
            <a:extLst>
              <a:ext uri="{FF2B5EF4-FFF2-40B4-BE49-F238E27FC236}">
                <a16:creationId xmlns:a16="http://schemas.microsoft.com/office/drawing/2014/main" id="{2B675757-53AC-EFBA-694F-1BA6DB07976C}"/>
              </a:ext>
            </a:extLst>
          </p:cNvPr>
          <p:cNvSpPr txBox="1"/>
          <p:nvPr/>
        </p:nvSpPr>
        <p:spPr>
          <a:xfrm>
            <a:off x="1513490" y="1387364"/>
            <a:ext cx="5275740" cy="369332"/>
          </a:xfrm>
          <a:prstGeom prst="rect">
            <a:avLst/>
          </a:prstGeom>
          <a:noFill/>
        </p:spPr>
        <p:txBody>
          <a:bodyPr wrap="none" rtlCol="0">
            <a:spAutoFit/>
          </a:bodyPr>
          <a:lstStyle/>
          <a:p>
            <a:r>
              <a:rPr lang="en-US" dirty="0"/>
              <a:t>For nonlinear equations, you will need to use fsolve</a:t>
            </a:r>
          </a:p>
        </p:txBody>
      </p:sp>
    </p:spTree>
    <p:extLst>
      <p:ext uri="{BB962C8B-B14F-4D97-AF65-F5344CB8AC3E}">
        <p14:creationId xmlns:p14="http://schemas.microsoft.com/office/powerpoint/2010/main" val="3145439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B07480-98B9-8236-BCD7-6EB6C2007A16}"/>
              </a:ext>
            </a:extLst>
          </p:cNvPr>
          <p:cNvSpPr txBox="1"/>
          <p:nvPr/>
        </p:nvSpPr>
        <p:spPr>
          <a:xfrm>
            <a:off x="0" y="189187"/>
            <a:ext cx="2668936" cy="400110"/>
          </a:xfrm>
          <a:prstGeom prst="rect">
            <a:avLst/>
          </a:prstGeom>
          <a:noFill/>
        </p:spPr>
        <p:txBody>
          <a:bodyPr wrap="none" rtlCol="0">
            <a:spAutoFit/>
          </a:bodyPr>
          <a:lstStyle/>
          <a:p>
            <a:r>
              <a:rPr lang="en-US" sz="2000" dirty="0"/>
              <a:t>Finite Element Method</a:t>
            </a:r>
          </a:p>
        </p:txBody>
      </p:sp>
      <p:sp>
        <p:nvSpPr>
          <p:cNvPr id="3" name="TextBox 2">
            <a:extLst>
              <a:ext uri="{FF2B5EF4-FFF2-40B4-BE49-F238E27FC236}">
                <a16:creationId xmlns:a16="http://schemas.microsoft.com/office/drawing/2014/main" id="{2FC483E4-E131-F1B1-E8B8-4ECC99575D22}"/>
              </a:ext>
            </a:extLst>
          </p:cNvPr>
          <p:cNvSpPr txBox="1"/>
          <p:nvPr/>
        </p:nvSpPr>
        <p:spPr>
          <a:xfrm>
            <a:off x="0" y="59909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Popular with higher dimension problems</a:t>
            </a:r>
          </a:p>
          <a:p>
            <a:pPr marL="285750" indent="-285750">
              <a:buFont typeface="Arial" panose="020B0604020202020204" pitchFamily="34" charset="0"/>
              <a:buChar char="•"/>
            </a:pPr>
            <a:r>
              <a:rPr lang="en-US" dirty="0"/>
              <a:t>Like spline function, splits problem into different sections of polynomials and solves them with linear algebra</a:t>
            </a:r>
          </a:p>
        </p:txBody>
      </p:sp>
      <p:pic>
        <p:nvPicPr>
          <p:cNvPr id="5" name="Picture 4">
            <a:extLst>
              <a:ext uri="{FF2B5EF4-FFF2-40B4-BE49-F238E27FC236}">
                <a16:creationId xmlns:a16="http://schemas.microsoft.com/office/drawing/2014/main" id="{3641FD6D-D4F6-4595-9113-2B38BBAB4C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3309" y="1802219"/>
            <a:ext cx="6725589" cy="2029108"/>
          </a:xfrm>
          <a:prstGeom prst="rect">
            <a:avLst/>
          </a:prstGeom>
        </p:spPr>
      </p:pic>
      <p:pic>
        <p:nvPicPr>
          <p:cNvPr id="7" name="Picture 6">
            <a:extLst>
              <a:ext uri="{FF2B5EF4-FFF2-40B4-BE49-F238E27FC236}">
                <a16:creationId xmlns:a16="http://schemas.microsoft.com/office/drawing/2014/main" id="{5D622285-7188-85FA-198E-CDA7EE67210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06769" y="3959812"/>
            <a:ext cx="7421011" cy="1781424"/>
          </a:xfrm>
          <a:prstGeom prst="rect">
            <a:avLst/>
          </a:prstGeom>
        </p:spPr>
      </p:pic>
      <p:pic>
        <p:nvPicPr>
          <p:cNvPr id="9" name="Picture 8">
            <a:extLst>
              <a:ext uri="{FF2B5EF4-FFF2-40B4-BE49-F238E27FC236}">
                <a16:creationId xmlns:a16="http://schemas.microsoft.com/office/drawing/2014/main" id="{57C892D3-AC96-815A-E3F5-D5E56BFBC53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28061" y="5733999"/>
            <a:ext cx="5525271" cy="724001"/>
          </a:xfrm>
          <a:prstGeom prst="rect">
            <a:avLst/>
          </a:prstGeom>
        </p:spPr>
      </p:pic>
      <p:pic>
        <p:nvPicPr>
          <p:cNvPr id="11" name="Picture 10">
            <a:extLst>
              <a:ext uri="{FF2B5EF4-FFF2-40B4-BE49-F238E27FC236}">
                <a16:creationId xmlns:a16="http://schemas.microsoft.com/office/drawing/2014/main" id="{DB890299-DE98-32C8-C780-1BB30631A47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385474" y="6733066"/>
            <a:ext cx="5915851" cy="1752845"/>
          </a:xfrm>
          <a:prstGeom prst="rect">
            <a:avLst/>
          </a:prstGeom>
        </p:spPr>
      </p:pic>
      <p:pic>
        <p:nvPicPr>
          <p:cNvPr id="13" name="Picture 12">
            <a:extLst>
              <a:ext uri="{FF2B5EF4-FFF2-40B4-BE49-F238E27FC236}">
                <a16:creationId xmlns:a16="http://schemas.microsoft.com/office/drawing/2014/main" id="{A9D7A2BD-5AAC-C6ED-FB41-ADE8F581D295}"/>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02783" y="8720464"/>
            <a:ext cx="6439799" cy="2381582"/>
          </a:xfrm>
          <a:prstGeom prst="rect">
            <a:avLst/>
          </a:prstGeom>
        </p:spPr>
      </p:pic>
    </p:spTree>
    <p:extLst>
      <p:ext uri="{BB962C8B-B14F-4D97-AF65-F5344CB8AC3E}">
        <p14:creationId xmlns:p14="http://schemas.microsoft.com/office/powerpoint/2010/main" val="84328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3A0A7-2CE2-3C33-BDE7-9DE26834050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07039" y="312680"/>
            <a:ext cx="6830378" cy="2391109"/>
          </a:xfrm>
          <a:prstGeom prst="rect">
            <a:avLst/>
          </a:prstGeom>
        </p:spPr>
      </p:pic>
      <p:pic>
        <p:nvPicPr>
          <p:cNvPr id="5" name="Picture 4">
            <a:extLst>
              <a:ext uri="{FF2B5EF4-FFF2-40B4-BE49-F238E27FC236}">
                <a16:creationId xmlns:a16="http://schemas.microsoft.com/office/drawing/2014/main" id="{71A28576-966E-75E2-4B85-14C7E2D374D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54790" y="2545478"/>
            <a:ext cx="6830378" cy="2276793"/>
          </a:xfrm>
          <a:prstGeom prst="rect">
            <a:avLst/>
          </a:prstGeom>
        </p:spPr>
      </p:pic>
      <p:pic>
        <p:nvPicPr>
          <p:cNvPr id="7" name="Picture 6">
            <a:extLst>
              <a:ext uri="{FF2B5EF4-FFF2-40B4-BE49-F238E27FC236}">
                <a16:creationId xmlns:a16="http://schemas.microsoft.com/office/drawing/2014/main" id="{3FD688E5-CDDE-1530-5430-1ABB9479DCE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90423" y="4702874"/>
            <a:ext cx="4505954" cy="2534004"/>
          </a:xfrm>
          <a:prstGeom prst="rect">
            <a:avLst/>
          </a:prstGeom>
        </p:spPr>
      </p:pic>
      <p:pic>
        <p:nvPicPr>
          <p:cNvPr id="9" name="Picture 8">
            <a:extLst>
              <a:ext uri="{FF2B5EF4-FFF2-40B4-BE49-F238E27FC236}">
                <a16:creationId xmlns:a16="http://schemas.microsoft.com/office/drawing/2014/main" id="{C6D71C73-A9D1-CE80-DBB1-1078E8A6AF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447331" y="7214490"/>
            <a:ext cx="7287642" cy="2934109"/>
          </a:xfrm>
          <a:prstGeom prst="rect">
            <a:avLst/>
          </a:prstGeom>
        </p:spPr>
      </p:pic>
      <p:pic>
        <p:nvPicPr>
          <p:cNvPr id="11" name="Picture 10">
            <a:extLst>
              <a:ext uri="{FF2B5EF4-FFF2-40B4-BE49-F238E27FC236}">
                <a16:creationId xmlns:a16="http://schemas.microsoft.com/office/drawing/2014/main" id="{954E6E25-187F-57CD-08B8-F4C96AB1B56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7515" y="9962839"/>
            <a:ext cx="6554115" cy="2229161"/>
          </a:xfrm>
          <a:prstGeom prst="rect">
            <a:avLst/>
          </a:prstGeom>
        </p:spPr>
      </p:pic>
    </p:spTree>
    <p:extLst>
      <p:ext uri="{BB962C8B-B14F-4D97-AF65-F5344CB8AC3E}">
        <p14:creationId xmlns:p14="http://schemas.microsoft.com/office/powerpoint/2010/main" val="2425747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B687E-2605-4D24-EEDF-1A6FA790E6A2}"/>
              </a:ext>
            </a:extLst>
          </p:cNvPr>
          <p:cNvSpPr txBox="1"/>
          <p:nvPr/>
        </p:nvSpPr>
        <p:spPr>
          <a:xfrm>
            <a:off x="157655" y="236483"/>
            <a:ext cx="8269636" cy="400110"/>
          </a:xfrm>
          <a:prstGeom prst="rect">
            <a:avLst/>
          </a:prstGeom>
          <a:noFill/>
        </p:spPr>
        <p:txBody>
          <a:bodyPr wrap="none" rtlCol="0">
            <a:spAutoFit/>
          </a:bodyPr>
          <a:lstStyle/>
          <a:p>
            <a:r>
              <a:rPr lang="en-US" sz="2000" dirty="0"/>
              <a:t>Collocation Method – Used by bvp4c (Boundary problem solving function)</a:t>
            </a:r>
          </a:p>
        </p:txBody>
      </p:sp>
      <p:sp>
        <p:nvSpPr>
          <p:cNvPr id="3" name="TextBox 2">
            <a:extLst>
              <a:ext uri="{FF2B5EF4-FFF2-40B4-BE49-F238E27FC236}">
                <a16:creationId xmlns:a16="http://schemas.microsoft.com/office/drawing/2014/main" id="{8C7C8C0F-571F-EC2B-2C87-6AB9A7916000}"/>
              </a:ext>
            </a:extLst>
          </p:cNvPr>
          <p:cNvSpPr txBox="1"/>
          <p:nvPr/>
        </p:nvSpPr>
        <p:spPr>
          <a:xfrm>
            <a:off x="362607" y="788276"/>
            <a:ext cx="8056179" cy="646331"/>
          </a:xfrm>
          <a:prstGeom prst="rect">
            <a:avLst/>
          </a:prstGeom>
          <a:noFill/>
        </p:spPr>
        <p:txBody>
          <a:bodyPr wrap="square" rtlCol="0">
            <a:spAutoFit/>
          </a:bodyPr>
          <a:lstStyle/>
          <a:p>
            <a:r>
              <a:rPr lang="en-US" dirty="0"/>
              <a:t>Defines the entire range as one function, instead of finite differences, which uses 1 per segment</a:t>
            </a:r>
          </a:p>
        </p:txBody>
      </p:sp>
      <p:pic>
        <p:nvPicPr>
          <p:cNvPr id="5" name="Picture 4">
            <a:extLst>
              <a:ext uri="{FF2B5EF4-FFF2-40B4-BE49-F238E27FC236}">
                <a16:creationId xmlns:a16="http://schemas.microsoft.com/office/drawing/2014/main" id="{EC5E7578-A733-9808-6B35-19156F5315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89222" y="1419960"/>
            <a:ext cx="5135280" cy="2742706"/>
          </a:xfrm>
          <a:prstGeom prst="rect">
            <a:avLst/>
          </a:prstGeom>
        </p:spPr>
      </p:pic>
      <p:pic>
        <p:nvPicPr>
          <p:cNvPr id="7" name="Picture 6">
            <a:extLst>
              <a:ext uri="{FF2B5EF4-FFF2-40B4-BE49-F238E27FC236}">
                <a16:creationId xmlns:a16="http://schemas.microsoft.com/office/drawing/2014/main" id="{C8135318-9F66-53B8-2CDB-0A10C91B798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662480" y="4167054"/>
            <a:ext cx="4974803" cy="3267906"/>
          </a:xfrm>
          <a:prstGeom prst="rect">
            <a:avLst/>
          </a:prstGeom>
        </p:spPr>
      </p:pic>
      <p:pic>
        <p:nvPicPr>
          <p:cNvPr id="9" name="Picture 8">
            <a:extLst>
              <a:ext uri="{FF2B5EF4-FFF2-40B4-BE49-F238E27FC236}">
                <a16:creationId xmlns:a16="http://schemas.microsoft.com/office/drawing/2014/main" id="{41F483AB-882A-2F39-560D-48262CAC5E8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44768" y="7410729"/>
            <a:ext cx="4712203" cy="4143237"/>
          </a:xfrm>
          <a:prstGeom prst="rect">
            <a:avLst/>
          </a:prstGeom>
        </p:spPr>
      </p:pic>
    </p:spTree>
    <p:extLst>
      <p:ext uri="{BB962C8B-B14F-4D97-AF65-F5344CB8AC3E}">
        <p14:creationId xmlns:p14="http://schemas.microsoft.com/office/powerpoint/2010/main" val="406416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4EC0-AEEC-6B32-E9D5-CA4B456C97E5}"/>
              </a:ext>
            </a:extLst>
          </p:cNvPr>
          <p:cNvSpPr txBox="1"/>
          <p:nvPr/>
        </p:nvSpPr>
        <p:spPr>
          <a:xfrm>
            <a:off x="3436883" y="0"/>
            <a:ext cx="1923925" cy="400110"/>
          </a:xfrm>
          <a:prstGeom prst="rect">
            <a:avLst/>
          </a:prstGeom>
          <a:noFill/>
        </p:spPr>
        <p:txBody>
          <a:bodyPr wrap="none" rtlCol="0">
            <a:spAutoFit/>
          </a:bodyPr>
          <a:lstStyle/>
          <a:p>
            <a:r>
              <a:rPr lang="en-US" sz="2000" dirty="0"/>
              <a:t>Built in function</a:t>
            </a:r>
          </a:p>
        </p:txBody>
      </p:sp>
      <p:pic>
        <p:nvPicPr>
          <p:cNvPr id="4" name="Picture 3">
            <a:extLst>
              <a:ext uri="{FF2B5EF4-FFF2-40B4-BE49-F238E27FC236}">
                <a16:creationId xmlns:a16="http://schemas.microsoft.com/office/drawing/2014/main" id="{17D6CE82-1BE6-56C3-8124-145777E5A1E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1106" y="318122"/>
            <a:ext cx="6544588" cy="4429743"/>
          </a:xfrm>
          <a:prstGeom prst="rect">
            <a:avLst/>
          </a:prstGeom>
        </p:spPr>
      </p:pic>
      <p:pic>
        <p:nvPicPr>
          <p:cNvPr id="7" name="Picture 6">
            <a:extLst>
              <a:ext uri="{FF2B5EF4-FFF2-40B4-BE49-F238E27FC236}">
                <a16:creationId xmlns:a16="http://schemas.microsoft.com/office/drawing/2014/main" id="{B26FBA2D-E16A-C840-5501-312F238C10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19355" y="5545291"/>
            <a:ext cx="6658904" cy="3277057"/>
          </a:xfrm>
          <a:prstGeom prst="rect">
            <a:avLst/>
          </a:prstGeom>
        </p:spPr>
      </p:pic>
      <p:pic>
        <p:nvPicPr>
          <p:cNvPr id="9" name="Picture 8">
            <a:extLst>
              <a:ext uri="{FF2B5EF4-FFF2-40B4-BE49-F238E27FC236}">
                <a16:creationId xmlns:a16="http://schemas.microsoft.com/office/drawing/2014/main" id="{60DA4AB5-0A79-4AF0-981D-4C08267569D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054199" y="9043960"/>
            <a:ext cx="6420746" cy="2743583"/>
          </a:xfrm>
          <a:prstGeom prst="rect">
            <a:avLst/>
          </a:prstGeom>
        </p:spPr>
      </p:pic>
    </p:spTree>
    <p:extLst>
      <p:ext uri="{BB962C8B-B14F-4D97-AF65-F5344CB8AC3E}">
        <p14:creationId xmlns:p14="http://schemas.microsoft.com/office/powerpoint/2010/main" val="3359220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36B36-E03E-5CC3-0419-985778F16F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55782" y="1969798"/>
            <a:ext cx="5571261" cy="1924285"/>
          </a:xfrm>
          <a:prstGeom prst="rect">
            <a:avLst/>
          </a:prstGeom>
        </p:spPr>
      </p:pic>
      <p:sp>
        <p:nvSpPr>
          <p:cNvPr id="4" name="TextBox 3">
            <a:extLst>
              <a:ext uri="{FF2B5EF4-FFF2-40B4-BE49-F238E27FC236}">
                <a16:creationId xmlns:a16="http://schemas.microsoft.com/office/drawing/2014/main" id="{EBF9D690-8D0F-2CC9-59E5-A7F19FCD978A}"/>
              </a:ext>
            </a:extLst>
          </p:cNvPr>
          <p:cNvSpPr txBox="1"/>
          <p:nvPr/>
        </p:nvSpPr>
        <p:spPr>
          <a:xfrm>
            <a:off x="2065282" y="851337"/>
            <a:ext cx="3905749" cy="369332"/>
          </a:xfrm>
          <a:prstGeom prst="rect">
            <a:avLst/>
          </a:prstGeom>
          <a:noFill/>
        </p:spPr>
        <p:txBody>
          <a:bodyPr wrap="none" rtlCol="0">
            <a:spAutoFit/>
          </a:bodyPr>
          <a:lstStyle/>
          <a:p>
            <a:r>
              <a:rPr lang="en-US" dirty="0"/>
              <a:t>Example boundary condition function</a:t>
            </a:r>
          </a:p>
        </p:txBody>
      </p:sp>
      <p:sp>
        <p:nvSpPr>
          <p:cNvPr id="5" name="TextBox 4">
            <a:extLst>
              <a:ext uri="{FF2B5EF4-FFF2-40B4-BE49-F238E27FC236}">
                <a16:creationId xmlns:a16="http://schemas.microsoft.com/office/drawing/2014/main" id="{33F2451C-02BE-63D1-1703-AA33E1EC8776}"/>
              </a:ext>
            </a:extLst>
          </p:cNvPr>
          <p:cNvSpPr txBox="1"/>
          <p:nvPr/>
        </p:nvSpPr>
        <p:spPr>
          <a:xfrm>
            <a:off x="1844565" y="204952"/>
            <a:ext cx="4375172" cy="369332"/>
          </a:xfrm>
          <a:prstGeom prst="rect">
            <a:avLst/>
          </a:prstGeom>
          <a:noFill/>
        </p:spPr>
        <p:txBody>
          <a:bodyPr wrap="none" rtlCol="0">
            <a:spAutoFit/>
          </a:bodyPr>
          <a:lstStyle/>
          <a:p>
            <a:r>
              <a:rPr lang="en-US" dirty="0"/>
              <a:t>The ODE function is the same as for ode45</a:t>
            </a:r>
          </a:p>
        </p:txBody>
      </p:sp>
      <p:cxnSp>
        <p:nvCxnSpPr>
          <p:cNvPr id="7" name="Straight Arrow Connector 6">
            <a:extLst>
              <a:ext uri="{FF2B5EF4-FFF2-40B4-BE49-F238E27FC236}">
                <a16:creationId xmlns:a16="http://schemas.microsoft.com/office/drawing/2014/main" id="{B198CAAC-61CD-D661-DE4A-939C3A02517B}"/>
              </a:ext>
            </a:extLst>
          </p:cNvPr>
          <p:cNvCxnSpPr>
            <a:cxnSpLocks/>
          </p:cNvCxnSpPr>
          <p:nvPr/>
        </p:nvCxnSpPr>
        <p:spPr>
          <a:xfrm>
            <a:off x="3499945" y="1765738"/>
            <a:ext cx="1765738" cy="2995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52CF2F9-793A-05C7-35AA-9A283DB3456C}"/>
              </a:ext>
            </a:extLst>
          </p:cNvPr>
          <p:cNvSpPr txBox="1"/>
          <p:nvPr/>
        </p:nvSpPr>
        <p:spPr>
          <a:xfrm>
            <a:off x="1639614" y="1450428"/>
            <a:ext cx="3944798" cy="369332"/>
          </a:xfrm>
          <a:prstGeom prst="rect">
            <a:avLst/>
          </a:prstGeom>
          <a:noFill/>
        </p:spPr>
        <p:txBody>
          <a:bodyPr wrap="none" rtlCol="0">
            <a:spAutoFit/>
          </a:bodyPr>
          <a:lstStyle/>
          <a:p>
            <a:r>
              <a:rPr lang="en-US" dirty="0"/>
              <a:t>Your function(s) at the initial condition</a:t>
            </a:r>
          </a:p>
        </p:txBody>
      </p:sp>
      <p:cxnSp>
        <p:nvCxnSpPr>
          <p:cNvPr id="12" name="Straight Arrow Connector 11">
            <a:extLst>
              <a:ext uri="{FF2B5EF4-FFF2-40B4-BE49-F238E27FC236}">
                <a16:creationId xmlns:a16="http://schemas.microsoft.com/office/drawing/2014/main" id="{51B87215-191B-58F3-6F3B-5D987138D14B}"/>
              </a:ext>
            </a:extLst>
          </p:cNvPr>
          <p:cNvCxnSpPr/>
          <p:nvPr/>
        </p:nvCxnSpPr>
        <p:spPr>
          <a:xfrm flipH="1">
            <a:off x="6400800" y="1765738"/>
            <a:ext cx="646386" cy="378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C863085-D503-06BD-2B98-775EF064214F}"/>
              </a:ext>
            </a:extLst>
          </p:cNvPr>
          <p:cNvSpPr txBox="1"/>
          <p:nvPr/>
        </p:nvSpPr>
        <p:spPr>
          <a:xfrm>
            <a:off x="6180083" y="945930"/>
            <a:ext cx="2254469" cy="923330"/>
          </a:xfrm>
          <a:prstGeom prst="rect">
            <a:avLst/>
          </a:prstGeom>
          <a:noFill/>
        </p:spPr>
        <p:txBody>
          <a:bodyPr wrap="square" rtlCol="0">
            <a:spAutoFit/>
          </a:bodyPr>
          <a:lstStyle/>
          <a:p>
            <a:pPr algn="ctr"/>
            <a:r>
              <a:rPr lang="en-US" dirty="0"/>
              <a:t>Your function(s) at the boundary conditions</a:t>
            </a:r>
          </a:p>
        </p:txBody>
      </p:sp>
      <p:cxnSp>
        <p:nvCxnSpPr>
          <p:cNvPr id="15" name="Straight Arrow Connector 14">
            <a:extLst>
              <a:ext uri="{FF2B5EF4-FFF2-40B4-BE49-F238E27FC236}">
                <a16:creationId xmlns:a16="http://schemas.microsoft.com/office/drawing/2014/main" id="{0B5462CE-9DC5-F34D-50D6-29D4DE3B6328}"/>
              </a:ext>
            </a:extLst>
          </p:cNvPr>
          <p:cNvCxnSpPr>
            <a:cxnSpLocks/>
            <a:stCxn id="17" idx="0"/>
          </p:cNvCxnSpPr>
          <p:nvPr/>
        </p:nvCxnSpPr>
        <p:spPr>
          <a:xfrm flipV="1">
            <a:off x="2614658" y="2900855"/>
            <a:ext cx="1405549" cy="1324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4AEA7FF-57EB-0228-8752-7B892ACA6B55}"/>
              </a:ext>
            </a:extLst>
          </p:cNvPr>
          <p:cNvSpPr txBox="1"/>
          <p:nvPr/>
        </p:nvSpPr>
        <p:spPr>
          <a:xfrm>
            <a:off x="315310" y="4225159"/>
            <a:ext cx="4598695" cy="923330"/>
          </a:xfrm>
          <a:prstGeom prst="rect">
            <a:avLst/>
          </a:prstGeom>
          <a:noFill/>
        </p:spPr>
        <p:txBody>
          <a:bodyPr wrap="none" rtlCol="0">
            <a:spAutoFit/>
          </a:bodyPr>
          <a:lstStyle/>
          <a:p>
            <a:r>
              <a:rPr lang="en-US" dirty="0"/>
              <a:t>This indicates the index of your ODE function</a:t>
            </a:r>
          </a:p>
          <a:p>
            <a:r>
              <a:rPr lang="en-US" dirty="0"/>
              <a:t>So, for a higher order one, this could be y’</a:t>
            </a:r>
          </a:p>
          <a:p>
            <a:r>
              <a:rPr lang="en-US" dirty="0"/>
              <a:t>Or for a system of ODE’s, this could be y2</a:t>
            </a:r>
          </a:p>
        </p:txBody>
      </p:sp>
      <p:cxnSp>
        <p:nvCxnSpPr>
          <p:cNvPr id="19" name="Straight Arrow Connector 18">
            <a:extLst>
              <a:ext uri="{FF2B5EF4-FFF2-40B4-BE49-F238E27FC236}">
                <a16:creationId xmlns:a16="http://schemas.microsoft.com/office/drawing/2014/main" id="{E66FFA39-00B2-6C66-6A1E-955A6480B153}"/>
              </a:ext>
            </a:extLst>
          </p:cNvPr>
          <p:cNvCxnSpPr>
            <a:cxnSpLocks/>
          </p:cNvCxnSpPr>
          <p:nvPr/>
        </p:nvCxnSpPr>
        <p:spPr>
          <a:xfrm flipH="1" flipV="1">
            <a:off x="4840014" y="2979683"/>
            <a:ext cx="1560786" cy="8513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12F2D73-D573-C6A3-8270-937A294A6850}"/>
              </a:ext>
            </a:extLst>
          </p:cNvPr>
          <p:cNvSpPr txBox="1"/>
          <p:nvPr/>
        </p:nvSpPr>
        <p:spPr>
          <a:xfrm>
            <a:off x="5312978" y="3942957"/>
            <a:ext cx="3042745" cy="1200329"/>
          </a:xfrm>
          <a:prstGeom prst="rect">
            <a:avLst/>
          </a:prstGeom>
          <a:noFill/>
        </p:spPr>
        <p:txBody>
          <a:bodyPr wrap="square" rtlCol="0">
            <a:spAutoFit/>
          </a:bodyPr>
          <a:lstStyle/>
          <a:p>
            <a:r>
              <a:rPr lang="en-US" dirty="0"/>
              <a:t>All the conditions need to be equal to 0, so this means your y(2) is equal to 100 at your starting point</a:t>
            </a:r>
          </a:p>
        </p:txBody>
      </p:sp>
    </p:spTree>
    <p:extLst>
      <p:ext uri="{BB962C8B-B14F-4D97-AF65-F5344CB8AC3E}">
        <p14:creationId xmlns:p14="http://schemas.microsoft.com/office/powerpoint/2010/main" val="3270497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3065</TotalTime>
  <Words>6329</Words>
  <Application>Microsoft Office PowerPoint</Application>
  <PresentationFormat>Custom</PresentationFormat>
  <Paragraphs>734</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39</cp:revision>
  <dcterms:created xsi:type="dcterms:W3CDTF">2024-08-21T00:42:40Z</dcterms:created>
  <dcterms:modified xsi:type="dcterms:W3CDTF">2024-10-29T01:48:12Z</dcterms:modified>
</cp:coreProperties>
</file>